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89" r:id="rId2"/>
    <p:sldId id="290" r:id="rId3"/>
    <p:sldId id="322" r:id="rId4"/>
    <p:sldId id="291" r:id="rId5"/>
    <p:sldId id="263" r:id="rId6"/>
    <p:sldId id="309" r:id="rId7"/>
    <p:sldId id="304" r:id="rId8"/>
    <p:sldId id="316" r:id="rId9"/>
    <p:sldId id="312" r:id="rId10"/>
    <p:sldId id="320" r:id="rId11"/>
    <p:sldId id="313" r:id="rId12"/>
    <p:sldId id="315" r:id="rId13"/>
    <p:sldId id="325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</p:sldIdLst>
  <p:sldSz cx="9144000" cy="6858000" type="screen4x3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95501" autoAdjust="0"/>
  </p:normalViewPr>
  <p:slideViewPr>
    <p:cSldViewPr snapToGrid="0">
      <p:cViewPr varScale="1">
        <p:scale>
          <a:sx n="107" d="100"/>
          <a:sy n="107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5" Type="http://schemas.openxmlformats.org/officeDocument/2006/relationships/slide" Target="slides/slide13.xml"/><Relationship Id="rId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8CBB-1F40-4590-A97D-79315D65F12E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01B0A-20FF-486F-972E-0A4C3C2731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693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2BE49-5372-4C42-A9DF-A4F2B6197162}" type="datetimeFigureOut">
              <a:rPr lang="it-IT" smtClean="0"/>
              <a:pPr/>
              <a:t>28/11/2017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89E2-D65D-45CE-97D6-4703915D86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97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89E2-D65D-45CE-97D6-4703915D864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58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89E2-D65D-45CE-97D6-4703915D864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33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60E78A-E890-4BC2-BB61-C4397B9F90AD}" type="slidenum">
              <a:rPr lang="it-IT" altLang="it-IT"/>
              <a:pPr eaLnBrk="1" hangingPunct="1"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339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60E78A-E890-4BC2-BB61-C4397B9F90AD}" type="slidenum">
              <a:rPr lang="it-IT" altLang="it-IT"/>
              <a:pPr eaLnBrk="1" hangingPunct="1"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640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89E2-D65D-45CE-97D6-4703915D864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34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207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03816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75642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8321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288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18599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981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968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0080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37714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56349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06150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07075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5105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920529" y="6605194"/>
            <a:ext cx="2057400" cy="242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0C0"/>
                </a:solidFill>
              </a:defRPr>
            </a:lvl1pPr>
          </a:lstStyle>
          <a:p>
            <a:fld id="{E14F6698-06CA-46CA-9EAC-E3C527DC3B5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Rettangolo 1"/>
          <p:cNvSpPr/>
          <p:nvPr userDrawn="1"/>
        </p:nvSpPr>
        <p:spPr bwMode="auto">
          <a:xfrm>
            <a:off x="0" y="6174889"/>
            <a:ext cx="9144000" cy="38727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charset="0"/>
              </a:rPr>
              <a:t>L’Esperienza della Bigliettazione Elettronica nella Regione Campania</a:t>
            </a:r>
          </a:p>
        </p:txBody>
      </p:sp>
    </p:spTree>
    <p:extLst>
      <p:ext uri="{BB962C8B-B14F-4D97-AF65-F5344CB8AC3E}">
        <p14:creationId xmlns:p14="http://schemas.microsoft.com/office/powerpoint/2010/main" val="292990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defRPr sz="2600">
          <a:solidFill>
            <a:schemeClr val="tx1"/>
          </a:solidFill>
          <a:latin typeface="Arial" charset="0"/>
          <a:cs typeface="+mn-cs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CAcQjRxqFQoTCJTT5vbKrsgCFcRAFAodrTcLPA&amp;url=http://www.cronachemaceratesi.it/2012/05/25/trenitalia-46-nuove-biglietterie-automatiche-nel-2012/197462/&amp;bvm=bv.104317490,d.d24&amp;psig=AFQjCNEzoGBAKGj8p-xvGOG2R2N4KpT4Mw&amp;ust=1444246289547544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" y="1868411"/>
            <a:ext cx="8768379" cy="1071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it-IT" sz="2600" b="1" dirty="0" smtClean="0">
                <a:solidFill>
                  <a:srgbClr val="0070C0"/>
                </a:solidFill>
              </a:rPr>
              <a:t>L’</a:t>
            </a:r>
            <a:r>
              <a:rPr lang="it-IT" b="1" dirty="0" smtClean="0">
                <a:solidFill>
                  <a:srgbClr val="0070C0"/>
                </a:solidFill>
              </a:rPr>
              <a:t>esperienza della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Bigliettazione Elettronica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nella </a:t>
            </a:r>
            <a:r>
              <a:rPr lang="it-IT" sz="2600" b="1" dirty="0" smtClean="0">
                <a:solidFill>
                  <a:srgbClr val="0070C0"/>
                </a:solidFill>
              </a:rPr>
              <a:t>REGIONE CAMPANIA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0344" y="5304791"/>
            <a:ext cx="3529806" cy="615950"/>
          </a:xfrm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Dott. Gaetano Ratto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Presidente 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Picture 12" descr="logo CONSORZ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92" y="197486"/>
            <a:ext cx="234321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15287" y="5304791"/>
            <a:ext cx="4156711" cy="615950"/>
          </a:xfrm>
          <a:prstGeom prst="rect">
            <a:avLst/>
          </a:prstGeom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sz="26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None/>
              <a:defRPr sz="23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it-IT" sz="2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Roma - 28 </a:t>
            </a:r>
            <a:r>
              <a:rPr lang="it-IT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Novembre</a:t>
            </a:r>
            <a:r>
              <a:rPr lang="it-IT" sz="2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2017</a:t>
            </a:r>
            <a:endParaRPr lang="it-IT" sz="2000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776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323850" y="1041718"/>
            <a:ext cx="856932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il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Decreto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Ministero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Infrastrutture e dei Trasporti 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ottobre 2016, n. 255 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fissato 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regole tecniche necessarie 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consentire, 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anche  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gradualmente 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nel rispetto delle soluzioni 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esistenti, 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l'adozione di sistemi di  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bigliettazione 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elettronica 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 a livello nazionale e di titoli 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viaggio 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elettronici integrati da parte di 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Aziende 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trasporto pubblico locale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Regione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Campania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definito, 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d’intesa con </a:t>
            </a:r>
            <a:r>
              <a:rPr lang="it-IT" altLang="it-IT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ACaMIR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 il Consorzio Unico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Campania, 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impegni ed il ruolo di ciascun attore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realizzazione del progetto di </a:t>
            </a:r>
            <a:r>
              <a:rPr lang="it-IT" altLang="it-IT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it-IT" altLang="it-IT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Campano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 fine di creare una fattiva sinergia necessaria a garantire la corretta implementazione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nuovo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di Vendita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Regionale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all’interno di un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Protocollo d’Intesa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457200" y="3135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PROTOCOLLO D’INTESA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61015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497330" y="103393"/>
            <a:ext cx="6172200" cy="6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NUOVO SISTEMA ITSCAMPANO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 bwMode="auto">
          <a:xfrm>
            <a:off x="5417820" y="1748790"/>
            <a:ext cx="857250" cy="19431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3635896" y="2344506"/>
            <a:ext cx="2656138" cy="2497221"/>
          </a:xfrm>
          <a:prstGeom prst="ellipse">
            <a:avLst/>
          </a:prstGeom>
          <a:solidFill>
            <a:srgbClr val="FFC000">
              <a:alpha val="14000"/>
            </a:srgb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15" descr="http://www.google.it/url?sa=i&amp;source=imgres&amp;cd=&amp;ved=0CAYQjBwwAGoVChMI8KHBvtSmyAIVBTYaCh1ZpAQW&amp;url=http%3A%2F%2Fwww.progmbh.com%2Fimg%2Fcloud-server.jpg&amp;psig=AFQjCNF8LPzP94h-aDzvx-mUFUg4SYJfuw&amp;ust=14439740054804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24" y="705743"/>
            <a:ext cx="823615" cy="8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http://www.google.it/url?sa=i&amp;source=imgres&amp;cd=&amp;ved=0CAYQjBwwAGoVChMI8KHBvtSmyAIVBTYaCh1ZpAQW&amp;url=http%3A%2F%2Fwww.progmbh.com%2Fimg%2Fcloud-server.jpg&amp;psig=AFQjCNF8LPzP94h-aDzvx-mUFUg4SYJfuw&amp;ust=14439740054804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99" y="2563238"/>
            <a:ext cx="595518" cy="5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7 10"/>
          <p:cNvCxnSpPr>
            <a:stCxn id="41" idx="16"/>
            <a:endCxn id="8" idx="3"/>
          </p:cNvCxnSpPr>
          <p:nvPr/>
        </p:nvCxnSpPr>
        <p:spPr>
          <a:xfrm flipV="1">
            <a:off x="2048292" y="4476017"/>
            <a:ext cx="1976586" cy="954041"/>
          </a:xfrm>
          <a:prstGeom prst="curvedConnector2">
            <a:avLst/>
          </a:prstGeom>
          <a:ln>
            <a:solidFill>
              <a:srgbClr val="00B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7 11"/>
          <p:cNvCxnSpPr>
            <a:stCxn id="10" idx="0"/>
            <a:endCxn id="9" idx="2"/>
          </p:cNvCxnSpPr>
          <p:nvPr/>
        </p:nvCxnSpPr>
        <p:spPr>
          <a:xfrm rot="16200000" flipV="1">
            <a:off x="4734355" y="2037635"/>
            <a:ext cx="1033880" cy="17326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7" y="1067242"/>
            <a:ext cx="1512167" cy="86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07504" y="66526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+mn-lt"/>
              </a:rPr>
              <a:t>Agenzie / Rivenditori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18387" y="1985632"/>
            <a:ext cx="132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+mn-lt"/>
              </a:rPr>
              <a:t>Biglietterie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9" y="2344505"/>
            <a:ext cx="1499433" cy="9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http://www.cronachemaceratesi.it/wp-content/uploads/2012/05/ETS-100-medi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27" y="4107495"/>
            <a:ext cx="445379" cy="9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369230" y="3545583"/>
            <a:ext cx="13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+mn-lt"/>
              </a:rPr>
              <a:t>Emettitrici automatiche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62880" y="5235054"/>
            <a:ext cx="13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+mn-lt"/>
              </a:rPr>
              <a:t>Altri sistemi di </a:t>
            </a:r>
            <a:r>
              <a:rPr lang="it-IT" sz="1200" b="1" dirty="0" smtClean="0">
                <a:solidFill>
                  <a:srgbClr val="1F497D"/>
                </a:solidFill>
                <a:latin typeface="+mn-lt"/>
              </a:rPr>
              <a:t>pagamento</a:t>
            </a:r>
            <a:endParaRPr lang="it-IT" sz="1200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20" name="Picture 11" descr="http://www.google.it/url?sa=i&amp;source=imgres&amp;cd=&amp;ved=0CAYQjBwwAGoVChMI3uHmzcuuyAIVAj4UCh0dpwhC&amp;url=https%3A%2F%2Fimage.freepik.com%2Ffree-icon%2Fsmartphone_318-23380.png&amp;psig=AFQjCNHgiHR0E_8tIBq2XjBagU-T-edGXw&amp;ust=144424649952504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71" y="5000467"/>
            <a:ext cx="345321" cy="3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7 20"/>
          <p:cNvCxnSpPr>
            <a:stCxn id="13" idx="3"/>
            <a:endCxn id="8" idx="1"/>
          </p:cNvCxnSpPr>
          <p:nvPr/>
        </p:nvCxnSpPr>
        <p:spPr>
          <a:xfrm>
            <a:off x="1870574" y="1497269"/>
            <a:ext cx="2154304" cy="1212947"/>
          </a:xfrm>
          <a:prstGeom prst="curvedConnector2">
            <a:avLst/>
          </a:prstGeom>
          <a:ln>
            <a:solidFill>
              <a:srgbClr val="00B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7 21"/>
          <p:cNvCxnSpPr>
            <a:stCxn id="16" idx="3"/>
            <a:endCxn id="8" idx="2"/>
          </p:cNvCxnSpPr>
          <p:nvPr/>
        </p:nvCxnSpPr>
        <p:spPr>
          <a:xfrm>
            <a:off x="1845812" y="2843625"/>
            <a:ext cx="1790084" cy="749492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7 22"/>
          <p:cNvCxnSpPr>
            <a:stCxn id="17" idx="3"/>
          </p:cNvCxnSpPr>
          <p:nvPr/>
        </p:nvCxnSpPr>
        <p:spPr>
          <a:xfrm flipV="1">
            <a:off x="1311706" y="4166654"/>
            <a:ext cx="2415570" cy="413906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5" descr="http://www.google.it/url?sa=i&amp;source=imgres&amp;cd=&amp;ved=0CAYQjBwwAGoVChMI8KHBvtSmyAIVBTYaCh1ZpAQW&amp;url=http%3A%2F%2Fwww.progmbh.com%2Fimg%2Fcloud-server.jpg&amp;psig=AFQjCNF8LPzP94h-aDzvx-mUFUg4SYJfuw&amp;ust=14439740054804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2537476"/>
            <a:ext cx="823615" cy="8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7308307" y="2075811"/>
            <a:ext cx="182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+mn-lt"/>
              </a:rPr>
              <a:t>Centro di Controllo Aziendale (CCA)</a:t>
            </a:r>
          </a:p>
        </p:txBody>
      </p:sp>
      <p:pic>
        <p:nvPicPr>
          <p:cNvPr id="26" name="Picture 15" descr="http://www.google.it/url?sa=i&amp;source=imgres&amp;cd=&amp;ved=0CAYQjBwwAGoVChMI8KHBvtSmyAIVBTYaCh1ZpAQW&amp;url=http%3A%2F%2Fwww.progmbh.com%2Fimg%2Fcloud-server.jpg&amp;psig=AFQjCNF8LPzP94h-aDzvx-mUFUg4SYJfuw&amp;ust=14439740054804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1" y="4018117"/>
            <a:ext cx="823615" cy="8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7308307" y="3545583"/>
            <a:ext cx="182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F497D"/>
                </a:solidFill>
                <a:latin typeface="+mn-lt"/>
              </a:rPr>
              <a:t>Centro di Controllo Aziendale (CCA)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703718" y="3044746"/>
            <a:ext cx="11733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schemeClr val="accent2"/>
                </a:solidFill>
                <a:latin typeface="+mn-lt"/>
              </a:rPr>
              <a:t>SAM MASTER</a:t>
            </a:r>
          </a:p>
        </p:txBody>
      </p:sp>
      <p:cxnSp>
        <p:nvCxnSpPr>
          <p:cNvPr id="33" name="Connettore 7 32"/>
          <p:cNvCxnSpPr>
            <a:stCxn id="8" idx="6"/>
          </p:cNvCxnSpPr>
          <p:nvPr/>
        </p:nvCxnSpPr>
        <p:spPr>
          <a:xfrm flipV="1">
            <a:off x="6292034" y="2817231"/>
            <a:ext cx="1637014" cy="775886"/>
          </a:xfrm>
          <a:prstGeom prst="curvedConnector3">
            <a:avLst>
              <a:gd name="adj1" fmla="val 50000"/>
            </a:avLst>
          </a:prstGeom>
          <a:ln>
            <a:solidFill>
              <a:srgbClr val="1F497D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3" descr="http://www-01.ibm.com/support/knowledgecenter/api/content/nl/it/SSEPGG_9.5.0/com.ibm.swg.im.iis.fed.tuning.doc/images/ftpprt02b.gif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3" b="18092"/>
          <a:stretch/>
        </p:blipFill>
        <p:spPr bwMode="auto">
          <a:xfrm>
            <a:off x="3943300" y="3524585"/>
            <a:ext cx="1579747" cy="8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6932571" y="5340207"/>
            <a:ext cx="128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it-IT" dirty="0">
                <a:solidFill>
                  <a:srgbClr val="1F497D"/>
                </a:solidFill>
              </a:rPr>
              <a:t>Azienda TPL senza CCA</a:t>
            </a:r>
          </a:p>
        </p:txBody>
      </p:sp>
      <p:cxnSp>
        <p:nvCxnSpPr>
          <p:cNvPr id="36" name="Connettore 7 35"/>
          <p:cNvCxnSpPr>
            <a:stCxn id="35" idx="1"/>
            <a:endCxn id="8" idx="4"/>
          </p:cNvCxnSpPr>
          <p:nvPr/>
        </p:nvCxnSpPr>
        <p:spPr>
          <a:xfrm rot="10800000">
            <a:off x="4963965" y="4841728"/>
            <a:ext cx="1968606" cy="729313"/>
          </a:xfrm>
          <a:prstGeom prst="curvedConnector2">
            <a:avLst/>
          </a:prstGeom>
          <a:ln>
            <a:solidFill>
              <a:srgbClr val="0070C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7 36"/>
          <p:cNvCxnSpPr>
            <a:stCxn id="8" idx="5"/>
          </p:cNvCxnSpPr>
          <p:nvPr/>
        </p:nvCxnSpPr>
        <p:spPr>
          <a:xfrm rot="5400000" flipH="1" flipV="1">
            <a:off x="6850424" y="3442070"/>
            <a:ext cx="86574" cy="1981319"/>
          </a:xfrm>
          <a:prstGeom prst="curvedConnector4">
            <a:avLst>
              <a:gd name="adj1" fmla="val -264052"/>
              <a:gd name="adj2" fmla="val 59816"/>
            </a:avLst>
          </a:prstGeom>
          <a:ln>
            <a:solidFill>
              <a:srgbClr val="1F497D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sco magnetico 37"/>
          <p:cNvSpPr/>
          <p:nvPr/>
        </p:nvSpPr>
        <p:spPr>
          <a:xfrm>
            <a:off x="5519242" y="3675146"/>
            <a:ext cx="537123" cy="633264"/>
          </a:xfrm>
          <a:prstGeom prst="flowChartMagneticDisk">
            <a:avLst/>
          </a:prstGeom>
          <a:ln w="222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DB SVR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5282091" y="1870615"/>
            <a:ext cx="202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it-IT" sz="1200" b="1" dirty="0">
                <a:solidFill>
                  <a:schemeClr val="accent6"/>
                </a:solidFill>
                <a:latin typeface="+mn-lt"/>
              </a:rPr>
              <a:t>Sistema di Vendita Regionale (SVR)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020" y="881286"/>
            <a:ext cx="1769880" cy="39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Freeform 100"/>
          <p:cNvSpPr>
            <a:spLocks noEditPoints="1"/>
          </p:cNvSpPr>
          <p:nvPr/>
        </p:nvSpPr>
        <p:spPr bwMode="auto">
          <a:xfrm>
            <a:off x="1639293" y="5372784"/>
            <a:ext cx="413043" cy="230833"/>
          </a:xfrm>
          <a:custGeom>
            <a:avLst/>
            <a:gdLst>
              <a:gd name="T0" fmla="*/ 708 w 715"/>
              <a:gd name="T1" fmla="*/ 1 h 399"/>
              <a:gd name="T2" fmla="*/ 472 w 715"/>
              <a:gd name="T3" fmla="*/ 1 h 399"/>
              <a:gd name="T4" fmla="*/ 471 w 715"/>
              <a:gd name="T5" fmla="*/ 1 h 399"/>
              <a:gd name="T6" fmla="*/ 471 w 715"/>
              <a:gd name="T7" fmla="*/ 1 h 399"/>
              <a:gd name="T8" fmla="*/ 7 w 715"/>
              <a:gd name="T9" fmla="*/ 1 h 399"/>
              <a:gd name="T10" fmla="*/ 0 w 715"/>
              <a:gd name="T11" fmla="*/ 8 h 399"/>
              <a:gd name="T12" fmla="*/ 0 w 715"/>
              <a:gd name="T13" fmla="*/ 92 h 399"/>
              <a:gd name="T14" fmla="*/ 7 w 715"/>
              <a:gd name="T15" fmla="*/ 99 h 399"/>
              <a:gd name="T16" fmla="*/ 148 w 715"/>
              <a:gd name="T17" fmla="*/ 99 h 399"/>
              <a:gd name="T18" fmla="*/ 115 w 715"/>
              <a:gd name="T19" fmla="*/ 339 h 399"/>
              <a:gd name="T20" fmla="*/ 127 w 715"/>
              <a:gd name="T21" fmla="*/ 379 h 399"/>
              <a:gd name="T22" fmla="*/ 175 w 715"/>
              <a:gd name="T23" fmla="*/ 399 h 399"/>
              <a:gd name="T24" fmla="*/ 541 w 715"/>
              <a:gd name="T25" fmla="*/ 399 h 399"/>
              <a:gd name="T26" fmla="*/ 589 w 715"/>
              <a:gd name="T27" fmla="*/ 379 h 399"/>
              <a:gd name="T28" fmla="*/ 601 w 715"/>
              <a:gd name="T29" fmla="*/ 339 h 399"/>
              <a:gd name="T30" fmla="*/ 567 w 715"/>
              <a:gd name="T31" fmla="*/ 99 h 399"/>
              <a:gd name="T32" fmla="*/ 708 w 715"/>
              <a:gd name="T33" fmla="*/ 99 h 399"/>
              <a:gd name="T34" fmla="*/ 715 w 715"/>
              <a:gd name="T35" fmla="*/ 92 h 399"/>
              <a:gd name="T36" fmla="*/ 715 w 715"/>
              <a:gd name="T37" fmla="*/ 8 h 399"/>
              <a:gd name="T38" fmla="*/ 708 w 715"/>
              <a:gd name="T39" fmla="*/ 1 h 399"/>
              <a:gd name="T40" fmla="*/ 465 w 715"/>
              <a:gd name="T41" fmla="*/ 15 h 399"/>
              <a:gd name="T42" fmla="*/ 496 w 715"/>
              <a:gd name="T43" fmla="*/ 385 h 399"/>
              <a:gd name="T44" fmla="*/ 415 w 715"/>
              <a:gd name="T45" fmla="*/ 385 h 399"/>
              <a:gd name="T46" fmla="*/ 404 w 715"/>
              <a:gd name="T47" fmla="*/ 15 h 399"/>
              <a:gd name="T48" fmla="*/ 465 w 715"/>
              <a:gd name="T49" fmla="*/ 15 h 399"/>
              <a:gd name="T50" fmla="*/ 14 w 715"/>
              <a:gd name="T51" fmla="*/ 85 h 399"/>
              <a:gd name="T52" fmla="*/ 14 w 715"/>
              <a:gd name="T53" fmla="*/ 15 h 399"/>
              <a:gd name="T54" fmla="*/ 160 w 715"/>
              <a:gd name="T55" fmla="*/ 15 h 399"/>
              <a:gd name="T56" fmla="*/ 150 w 715"/>
              <a:gd name="T57" fmla="*/ 85 h 399"/>
              <a:gd name="T58" fmla="*/ 14 w 715"/>
              <a:gd name="T59" fmla="*/ 85 h 399"/>
              <a:gd name="T60" fmla="*/ 137 w 715"/>
              <a:gd name="T61" fmla="*/ 370 h 399"/>
              <a:gd name="T62" fmla="*/ 129 w 715"/>
              <a:gd name="T63" fmla="*/ 341 h 399"/>
              <a:gd name="T64" fmla="*/ 174 w 715"/>
              <a:gd name="T65" fmla="*/ 15 h 399"/>
              <a:gd name="T66" fmla="*/ 390 w 715"/>
              <a:gd name="T67" fmla="*/ 15 h 399"/>
              <a:gd name="T68" fmla="*/ 401 w 715"/>
              <a:gd name="T69" fmla="*/ 385 h 399"/>
              <a:gd name="T70" fmla="*/ 175 w 715"/>
              <a:gd name="T71" fmla="*/ 385 h 399"/>
              <a:gd name="T72" fmla="*/ 137 w 715"/>
              <a:gd name="T73" fmla="*/ 370 h 399"/>
              <a:gd name="T74" fmla="*/ 578 w 715"/>
              <a:gd name="T75" fmla="*/ 370 h 399"/>
              <a:gd name="T76" fmla="*/ 541 w 715"/>
              <a:gd name="T77" fmla="*/ 385 h 399"/>
              <a:gd name="T78" fmla="*/ 510 w 715"/>
              <a:gd name="T79" fmla="*/ 385 h 399"/>
              <a:gd name="T80" fmla="*/ 479 w 715"/>
              <a:gd name="T81" fmla="*/ 15 h 399"/>
              <a:gd name="T82" fmla="*/ 541 w 715"/>
              <a:gd name="T83" fmla="*/ 15 h 399"/>
              <a:gd name="T84" fmla="*/ 587 w 715"/>
              <a:gd name="T85" fmla="*/ 341 h 399"/>
              <a:gd name="T86" fmla="*/ 578 w 715"/>
              <a:gd name="T87" fmla="*/ 370 h 399"/>
              <a:gd name="T88" fmla="*/ 701 w 715"/>
              <a:gd name="T89" fmla="*/ 85 h 399"/>
              <a:gd name="T90" fmla="*/ 565 w 715"/>
              <a:gd name="T91" fmla="*/ 85 h 399"/>
              <a:gd name="T92" fmla="*/ 555 w 715"/>
              <a:gd name="T93" fmla="*/ 15 h 399"/>
              <a:gd name="T94" fmla="*/ 701 w 715"/>
              <a:gd name="T95" fmla="*/ 15 h 399"/>
              <a:gd name="T96" fmla="*/ 701 w 715"/>
              <a:gd name="T97" fmla="*/ 8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5" h="399">
                <a:moveTo>
                  <a:pt x="708" y="1"/>
                </a:moveTo>
                <a:cubicBezTo>
                  <a:pt x="472" y="1"/>
                  <a:pt x="472" y="1"/>
                  <a:pt x="472" y="1"/>
                </a:cubicBezTo>
                <a:cubicBezTo>
                  <a:pt x="471" y="1"/>
                  <a:pt x="471" y="0"/>
                  <a:pt x="471" y="1"/>
                </a:cubicBezTo>
                <a:cubicBezTo>
                  <a:pt x="471" y="1"/>
                  <a:pt x="471" y="1"/>
                  <a:pt x="471" y="1"/>
                </a:cubicBezTo>
                <a:cubicBezTo>
                  <a:pt x="7" y="1"/>
                  <a:pt x="7" y="1"/>
                  <a:pt x="7" y="1"/>
                </a:cubicBezTo>
                <a:cubicBezTo>
                  <a:pt x="3" y="1"/>
                  <a:pt x="0" y="4"/>
                  <a:pt x="0" y="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6"/>
                  <a:pt x="3" y="99"/>
                  <a:pt x="7" y="99"/>
                </a:cubicBezTo>
                <a:cubicBezTo>
                  <a:pt x="148" y="99"/>
                  <a:pt x="148" y="99"/>
                  <a:pt x="148" y="99"/>
                </a:cubicBezTo>
                <a:cubicBezTo>
                  <a:pt x="115" y="339"/>
                  <a:pt x="115" y="339"/>
                  <a:pt x="115" y="339"/>
                </a:cubicBezTo>
                <a:cubicBezTo>
                  <a:pt x="113" y="354"/>
                  <a:pt x="117" y="368"/>
                  <a:pt x="127" y="379"/>
                </a:cubicBezTo>
                <a:cubicBezTo>
                  <a:pt x="138" y="392"/>
                  <a:pt x="155" y="399"/>
                  <a:pt x="175" y="399"/>
                </a:cubicBezTo>
                <a:cubicBezTo>
                  <a:pt x="541" y="399"/>
                  <a:pt x="541" y="399"/>
                  <a:pt x="541" y="399"/>
                </a:cubicBezTo>
                <a:cubicBezTo>
                  <a:pt x="560" y="399"/>
                  <a:pt x="578" y="392"/>
                  <a:pt x="589" y="379"/>
                </a:cubicBezTo>
                <a:cubicBezTo>
                  <a:pt x="598" y="368"/>
                  <a:pt x="603" y="354"/>
                  <a:pt x="601" y="33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708" y="99"/>
                  <a:pt x="708" y="99"/>
                  <a:pt x="708" y="99"/>
                </a:cubicBezTo>
                <a:cubicBezTo>
                  <a:pt x="712" y="99"/>
                  <a:pt x="715" y="96"/>
                  <a:pt x="715" y="92"/>
                </a:cubicBezTo>
                <a:cubicBezTo>
                  <a:pt x="715" y="8"/>
                  <a:pt x="715" y="8"/>
                  <a:pt x="715" y="8"/>
                </a:cubicBezTo>
                <a:cubicBezTo>
                  <a:pt x="715" y="4"/>
                  <a:pt x="712" y="1"/>
                  <a:pt x="708" y="1"/>
                </a:cubicBezTo>
                <a:close/>
                <a:moveTo>
                  <a:pt x="465" y="15"/>
                </a:moveTo>
                <a:cubicBezTo>
                  <a:pt x="496" y="385"/>
                  <a:pt x="496" y="385"/>
                  <a:pt x="496" y="385"/>
                </a:cubicBezTo>
                <a:cubicBezTo>
                  <a:pt x="415" y="385"/>
                  <a:pt x="415" y="385"/>
                  <a:pt x="415" y="385"/>
                </a:cubicBezTo>
                <a:cubicBezTo>
                  <a:pt x="404" y="15"/>
                  <a:pt x="404" y="15"/>
                  <a:pt x="404" y="15"/>
                </a:cubicBezTo>
                <a:lnTo>
                  <a:pt x="465" y="15"/>
                </a:lnTo>
                <a:close/>
                <a:moveTo>
                  <a:pt x="14" y="85"/>
                </a:moveTo>
                <a:cubicBezTo>
                  <a:pt x="14" y="15"/>
                  <a:pt x="14" y="15"/>
                  <a:pt x="14" y="15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50" y="85"/>
                  <a:pt x="150" y="85"/>
                  <a:pt x="150" y="85"/>
                </a:cubicBezTo>
                <a:lnTo>
                  <a:pt x="14" y="85"/>
                </a:lnTo>
                <a:close/>
                <a:moveTo>
                  <a:pt x="137" y="370"/>
                </a:moveTo>
                <a:cubicBezTo>
                  <a:pt x="130" y="362"/>
                  <a:pt x="127" y="352"/>
                  <a:pt x="129" y="341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01" y="385"/>
                  <a:pt x="401" y="385"/>
                  <a:pt x="401" y="385"/>
                </a:cubicBezTo>
                <a:cubicBezTo>
                  <a:pt x="175" y="385"/>
                  <a:pt x="175" y="385"/>
                  <a:pt x="175" y="385"/>
                </a:cubicBezTo>
                <a:cubicBezTo>
                  <a:pt x="160" y="385"/>
                  <a:pt x="146" y="380"/>
                  <a:pt x="137" y="370"/>
                </a:cubicBezTo>
                <a:close/>
                <a:moveTo>
                  <a:pt x="578" y="370"/>
                </a:moveTo>
                <a:cubicBezTo>
                  <a:pt x="570" y="380"/>
                  <a:pt x="556" y="385"/>
                  <a:pt x="541" y="385"/>
                </a:cubicBezTo>
                <a:cubicBezTo>
                  <a:pt x="510" y="385"/>
                  <a:pt x="510" y="385"/>
                  <a:pt x="510" y="38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541" y="15"/>
                  <a:pt x="541" y="15"/>
                  <a:pt x="541" y="15"/>
                </a:cubicBezTo>
                <a:cubicBezTo>
                  <a:pt x="587" y="341"/>
                  <a:pt x="587" y="341"/>
                  <a:pt x="587" y="341"/>
                </a:cubicBezTo>
                <a:cubicBezTo>
                  <a:pt x="588" y="352"/>
                  <a:pt x="585" y="362"/>
                  <a:pt x="578" y="370"/>
                </a:cubicBezTo>
                <a:close/>
                <a:moveTo>
                  <a:pt x="701" y="85"/>
                </a:moveTo>
                <a:cubicBezTo>
                  <a:pt x="565" y="85"/>
                  <a:pt x="565" y="85"/>
                  <a:pt x="565" y="85"/>
                </a:cubicBezTo>
                <a:cubicBezTo>
                  <a:pt x="555" y="15"/>
                  <a:pt x="555" y="15"/>
                  <a:pt x="555" y="15"/>
                </a:cubicBezTo>
                <a:cubicBezTo>
                  <a:pt x="701" y="15"/>
                  <a:pt x="701" y="15"/>
                  <a:pt x="701" y="15"/>
                </a:cubicBezTo>
                <a:lnTo>
                  <a:pt x="701" y="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1F497D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07" y="5623969"/>
            <a:ext cx="424229" cy="424229"/>
          </a:xfrm>
          <a:prstGeom prst="rect">
            <a:avLst/>
          </a:prstGeom>
        </p:spPr>
      </p:pic>
      <p:pic>
        <p:nvPicPr>
          <p:cNvPr id="43" name="Picture 5" descr="C:\Users\ING_CA~1\AppData\Local\Temp\Rar$DR12.378\logo PNG\UNICOCAMPANIA 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74" y="3074284"/>
            <a:ext cx="754379" cy="39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ttangolo 44"/>
          <p:cNvSpPr/>
          <p:nvPr/>
        </p:nvSpPr>
        <p:spPr>
          <a:xfrm>
            <a:off x="3144204" y="709468"/>
            <a:ext cx="189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sz="1200" b="1" dirty="0">
                <a:solidFill>
                  <a:srgbClr val="1F497D"/>
                </a:solidFill>
                <a:latin typeface="+mn-lt"/>
              </a:rPr>
              <a:t>Sistema di </a:t>
            </a:r>
            <a:r>
              <a:rPr lang="it-IT" sz="1200" b="1" dirty="0" smtClean="0">
                <a:solidFill>
                  <a:srgbClr val="1F497D"/>
                </a:solidFill>
                <a:latin typeface="+mn-lt"/>
              </a:rPr>
              <a:t>Monitoraggio Regionale </a:t>
            </a:r>
            <a:r>
              <a:rPr lang="it-IT" sz="1200" b="1" dirty="0">
                <a:solidFill>
                  <a:srgbClr val="1F497D"/>
                </a:solidFill>
                <a:latin typeface="+mn-lt"/>
              </a:rPr>
              <a:t>(</a:t>
            </a:r>
            <a:r>
              <a:rPr lang="it-IT" sz="1200" b="1" dirty="0" smtClean="0">
                <a:solidFill>
                  <a:srgbClr val="1F497D"/>
                </a:solidFill>
                <a:latin typeface="+mn-lt"/>
              </a:rPr>
              <a:t>SMR)</a:t>
            </a:r>
            <a:endParaRPr lang="it-IT" sz="1200" b="1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2588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63320"/>
            <a:ext cx="85344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sarà implementato in più fasi successive.</a:t>
            </a:r>
          </a:p>
          <a:p>
            <a:pPr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Dovendosi innestare in un sistema tariffario integrato regionale,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senza soluzione di continuità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l’obiettivo primario del Consorzio è quello di realizzare una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per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convergere il sistema di Unico Campania, basato su tecnologia Calypso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 (</a:t>
            </a:r>
            <a:r>
              <a:rPr lang="it-IT" alt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Innovatron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B’),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piano di sviluppo del ITSC, basato sulla tecnologia Calypso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(ISO 14443 </a:t>
            </a:r>
            <a:r>
              <a:rPr lang="it-IT" alt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B).</a:t>
            </a: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497330" y="309133"/>
            <a:ext cx="6172200" cy="6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NUOVO SISTEMA ITSCAMPANO IMPLEMENTAZIONE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" name="Freccia a destra 2"/>
          <p:cNvSpPr/>
          <p:nvPr/>
        </p:nvSpPr>
        <p:spPr bwMode="auto">
          <a:xfrm rot="18938765">
            <a:off x="2491741" y="4189542"/>
            <a:ext cx="2674620" cy="868680"/>
          </a:xfrm>
          <a:prstGeom prst="rightArrow">
            <a:avLst/>
          </a:prstGeom>
          <a:gradFill flip="none" rotWithShape="1">
            <a:gsLst>
              <a:gs pos="28000">
                <a:schemeClr val="accent6">
                  <a:lumMod val="60000"/>
                  <a:lumOff val="40000"/>
                </a:schemeClr>
              </a:gs>
              <a:gs pos="0">
                <a:schemeClr val="accent2">
                  <a:tint val="660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19775" y="4946019"/>
            <a:ext cx="131799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1.0</a:t>
            </a:r>
            <a:endParaRPr lang="it-IT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48159" y="3175673"/>
            <a:ext cx="131799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</a:t>
            </a:r>
            <a:endParaRPr lang="it-IT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umetto 4 4"/>
          <p:cNvSpPr/>
          <p:nvPr/>
        </p:nvSpPr>
        <p:spPr bwMode="auto">
          <a:xfrm>
            <a:off x="6166149" y="3286977"/>
            <a:ext cx="2672053" cy="2012353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i="1" dirty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HCE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i="1" dirty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Multi </a:t>
            </a:r>
            <a:r>
              <a:rPr lang="it-IT" sz="2100" b="1" i="1" dirty="0" err="1">
                <a:solidFill>
                  <a:srgbClr val="0070C0"/>
                </a:solidFill>
                <a:latin typeface="Verdana" pitchFamily="34" charset="0"/>
                <a:cs typeface="Arial" charset="0"/>
              </a:rPr>
              <a:t>App</a:t>
            </a:r>
            <a:endParaRPr lang="it-IT" sz="2100" b="1" i="1" dirty="0">
              <a:solidFill>
                <a:srgbClr val="0070C0"/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i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QRCode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i="1" dirty="0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t>EMV</a:t>
            </a:r>
            <a:endParaRPr kumimoji="0" lang="it-IT" sz="21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67327">
            <a:off x="2252837" y="4407198"/>
            <a:ext cx="1044980" cy="65646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 rot="676690">
            <a:off x="1165899" y="2690599"/>
            <a:ext cx="7364517" cy="769441"/>
          </a:xfrm>
          <a:prstGeom prst="rect">
            <a:avLst/>
          </a:prstGeom>
          <a:solidFill>
            <a:srgbClr val="FFFFFF"/>
          </a:solidFill>
          <a:ln w="19050" cmpd="dbl">
            <a:solidFill>
              <a:schemeClr val="tx1"/>
            </a:solidFill>
            <a:prstDash val="lgDash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it-IT" altLang="it-IT" sz="4400" dirty="0" smtClean="0">
                <a:solidFill>
                  <a:srgbClr val="0070C0"/>
                </a:solidFill>
                <a:latin typeface="Swis721 Blk BT" panose="020B0904030502020204" pitchFamily="34" charset="0"/>
                <a:cs typeface="Times New Roman" panose="02020603050405020304" pitchFamily="18" charset="0"/>
              </a:rPr>
              <a:t>APRILE 2017… E OGGI?</a:t>
            </a:r>
            <a:endParaRPr lang="it-IT" sz="4400" dirty="0">
              <a:solidFill>
                <a:srgbClr val="0070C0"/>
              </a:solidFill>
              <a:latin typeface="Swis721 Blk BT" panose="020B0904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499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09097 -0.12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6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497330" y="149113"/>
            <a:ext cx="6172200" cy="6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SMART CARD MULTIPROFILO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E’ REALTA’: NOVEMBRE 2017 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79" y="985869"/>
            <a:ext cx="2981202" cy="3651821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06779" y="3708161"/>
            <a:ext cx="2851449" cy="1859056"/>
            <a:chOff x="406779" y="3708161"/>
            <a:chExt cx="2851449" cy="185905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1"/>
            <a:stretch/>
          </p:blipFill>
          <p:spPr>
            <a:xfrm>
              <a:off x="449135" y="3708162"/>
              <a:ext cx="2808416" cy="1859055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6" name="Rettangolo arrotondato 5"/>
            <p:cNvSpPr/>
            <p:nvPr/>
          </p:nvSpPr>
          <p:spPr bwMode="auto">
            <a:xfrm>
              <a:off x="406779" y="3708161"/>
              <a:ext cx="2851449" cy="1859055"/>
            </a:xfrm>
            <a:prstGeom prst="roundRect">
              <a:avLst>
                <a:gd name="adj" fmla="val 743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Rettangolo 27"/>
          <p:cNvSpPr/>
          <p:nvPr/>
        </p:nvSpPr>
        <p:spPr>
          <a:xfrm>
            <a:off x="3566160" y="1633732"/>
            <a:ext cx="54117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SO: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Calypso 3.1 ed emulazione carta GTML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Struttura: </a:t>
            </a:r>
            <a:r>
              <a:rPr lang="it-IT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multiprofilo</a:t>
            </a:r>
            <a:r>
              <a:rPr lang="it-IT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CUC1.0 e CUC2.0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Protocollo Radio: ISO 14443-B ed </a:t>
            </a:r>
            <a:r>
              <a:rPr lang="it-IT" sz="20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Innovatron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Modalità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 comunicazione: solo </a:t>
            </a:r>
            <a:r>
              <a:rPr lang="it-IT" sz="20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contactless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Velocità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 comunicazione: 106 kbps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Tipo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 chiavi: DES per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CUC1.0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TDES per CUC2.0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EEPROM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 KB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566160" y="1217965"/>
            <a:ext cx="4972050" cy="6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CARATTERISTICHE TECNICHE:</a:t>
            </a:r>
            <a:endParaRPr lang="it-IT" altLang="it-IT" sz="2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58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497330" y="57672"/>
            <a:ext cx="6172200" cy="6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SMART CARD MULTIPROFILO: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44758" y="4047087"/>
            <a:ext cx="8544912" cy="211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nuova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card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consente: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vendere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contratti con le nuove apparecchiature del SVR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ricaricare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contratti con gli attuali terminali di ricarica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validare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card in maniera trasparente per le validatrici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tutto nelle more del completamento della nuova rete di vendita e validazione!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58" y="538963"/>
            <a:ext cx="7754471" cy="3791517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43" y="933739"/>
            <a:ext cx="822646" cy="5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935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221163"/>
            <a:ext cx="8229600" cy="153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4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NOVITA’ DAL 2016</a:t>
            </a:r>
          </a:p>
        </p:txBody>
      </p:sp>
      <p:pic>
        <p:nvPicPr>
          <p:cNvPr id="75779" name="Picture 5" descr="C:\Users\ING_CA~1\AppData\Local\Temp\Rar$DR12.378\logo PNG\UNICOCAMPAN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484313"/>
            <a:ext cx="4572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33547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228600" y="896938"/>
            <a:ext cx="874871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825"/>
              </a:spcBef>
            </a:pPr>
            <a:r>
              <a:rPr lang="it-IT" altLang="it-I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Consorzio ha sviluppato l’ APP UNICOCAMPANIA anche per l’acquisto dei </a:t>
            </a:r>
            <a:r>
              <a:rPr lang="it-IT" altLang="it-IT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titoli di viaggio dematerializzati</a:t>
            </a:r>
            <a:r>
              <a:rPr lang="it-IT" altLang="it-I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aziendali ed integrati, oltre che per le informazioni sui servizi offerti e le tariffe (titoli di viaggio, punti vendita, etc.) arricchita con contenuti e servizi di supporto all’utenza.</a:t>
            </a:r>
          </a:p>
          <a:p>
            <a:pPr algn="just">
              <a:lnSpc>
                <a:spcPct val="150000"/>
              </a:lnSpc>
              <a:spcBef>
                <a:spcPts val="825"/>
              </a:spcBef>
            </a:pPr>
            <a:endParaRPr lang="it-IT" altLang="it-IT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451644" y="1611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TITOLI DEMATERIALIZZATI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80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068638"/>
            <a:ext cx="759301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94644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/>
          <a:stretch>
            <a:fillRect/>
          </a:stretch>
        </p:blipFill>
        <p:spPr bwMode="auto">
          <a:xfrm>
            <a:off x="1274763" y="1065213"/>
            <a:ext cx="28638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/>
          <a:stretch>
            <a:fillRect/>
          </a:stretch>
        </p:blipFill>
        <p:spPr bwMode="auto">
          <a:xfrm>
            <a:off x="5210175" y="1039813"/>
            <a:ext cx="289083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1644" y="1611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TITOLI DEMATERIALIZZATI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7295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>
            <a:fillRect/>
          </a:stretch>
        </p:blipFill>
        <p:spPr bwMode="auto">
          <a:xfrm>
            <a:off x="1300163" y="995363"/>
            <a:ext cx="2695575" cy="4640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1644" y="1611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TITOLI DEMATERIALIZZATI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"/>
          <a:stretch/>
        </p:blipFill>
        <p:spPr>
          <a:xfrm>
            <a:off x="5277803" y="995363"/>
            <a:ext cx="2695575" cy="4632324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59224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7364" y="11543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 TITOLI DEMATERIALIZZATI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340167" y="834390"/>
            <a:ext cx="6477953" cy="5074920"/>
            <a:chOff x="1454467" y="925830"/>
            <a:chExt cx="6227921" cy="491490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467" y="925830"/>
              <a:ext cx="2764631" cy="491490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757" y="925830"/>
              <a:ext cx="2764631" cy="4914900"/>
            </a:xfrm>
            <a:prstGeom prst="rect">
              <a:avLst/>
            </a:prstGeom>
          </p:spPr>
        </p:pic>
      </p:grp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14085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748713" cy="574675"/>
          </a:xfrm>
          <a:prstGeom prst="rect">
            <a:avLst/>
          </a:prstGeom>
        </p:spPr>
        <p:txBody>
          <a:bodyPr lIns="91424" tIns="45712" rIns="91424" bIns="45712"/>
          <a:lstStyle/>
          <a:p>
            <a:pPr eaLnBrk="1" hangingPunct="1">
              <a:defRPr/>
            </a:pPr>
            <a:r>
              <a:rPr lang="it-IT" altLang="it-IT" sz="3000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L’EVOLUZIONE </a:t>
            </a:r>
            <a:r>
              <a:rPr lang="it-IT" altLang="it-IT" sz="3000" kern="1200" dirty="0" err="1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DI</a:t>
            </a:r>
            <a:r>
              <a:rPr lang="it-IT" altLang="it-IT" sz="3000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UNICOCAMPANIA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931" y="818664"/>
            <a:ext cx="8496300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25000"/>
              </a:lnSpc>
              <a:spcBef>
                <a:spcPts val="900"/>
              </a:spcBef>
            </a:pP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nasce come NAPOLIPASS con l’obiettivo principale di gestire </a:t>
            </a:r>
            <a:r>
              <a:rPr lang="it-IT" altLang="it-IT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conto delle Aziende di TPL 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l’integrazione tariffaria nell’ambito urbano della città di Napoli e tra il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il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aderiscono nuove aziende di TPL extraurbane.</a:t>
            </a:r>
          </a:p>
          <a:p>
            <a:pPr marL="0" indent="0" algn="just" eaLnBrk="1" hangingPunct="1">
              <a:lnSpc>
                <a:spcPct val="125000"/>
              </a:lnSpc>
              <a:spcBef>
                <a:spcPts val="900"/>
              </a:spcBef>
            </a:pP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diventa UNICOCAMPANIA. Gestisce in nome e per conto dei consorziati l’integrazione tariffaria Regionale.</a:t>
            </a:r>
          </a:p>
          <a:p>
            <a:pPr algn="just" eaLnBrk="1" hangingPunct="1">
              <a:lnSpc>
                <a:spcPct val="125000"/>
              </a:lnSpc>
              <a:spcBef>
                <a:spcPts val="900"/>
              </a:spcBef>
            </a:pPr>
            <a:r>
              <a:rPr lang="it-IT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implementa un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di Bigliettazione Elettronica REGIONALE 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grado centralizzare la vendita di titoli di viaggio elettronici (smart card), introdotti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dal 2003 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tutti gli abbonamenti annuali.</a:t>
            </a:r>
          </a:p>
          <a:p>
            <a:pPr marL="0" indent="0" algn="just" eaLnBrk="1" hangingPunct="1">
              <a:lnSpc>
                <a:spcPct val="125000"/>
              </a:lnSpc>
              <a:spcBef>
                <a:spcPts val="900"/>
              </a:spcBef>
            </a:pP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modificano Statuto e Regolamento Consortili per la </a:t>
            </a:r>
            <a:r>
              <a:rPr lang="it-IT" altLang="it-IT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reintroduzione delle tariffe aziendali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 si affiancano alla tariffa integrata.</a:t>
            </a:r>
          </a:p>
          <a:p>
            <a:pPr marL="0" indent="0" algn="just" eaLnBrk="1" hangingPunct="1">
              <a:lnSpc>
                <a:spcPct val="125000"/>
              </a:lnSpc>
              <a:spcBef>
                <a:spcPts val="900"/>
              </a:spcBef>
            </a:pP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lang="it-IT" alt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it-IT" alt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gestisce il nuovo Sistema di Tariffazione Integrata della Regione Campania e le tariffe Aziendali per le Aziende Consorziate. Inoltre è stata introdotta dalla Regione Campania l’adesione obbligatoria alla tariffa integrata per tutte le Aziende con produzione superiore al 1.000.000 di bus*km anno.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5670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56932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825"/>
              </a:spcBef>
            </a:pPr>
            <a:r>
              <a:rPr lang="it-IT" altLang="it-I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Regione Campania, con D.G.R. n. 451/16 del 2/08/16 ha attivato l’iniziativa per il rilascio dell’abbonamento gratuito per gli studenti, affidando al Consorzio UnicoCampania l’iter di gestione della agevolazione.</a:t>
            </a:r>
          </a:p>
          <a:p>
            <a:pPr algn="just">
              <a:lnSpc>
                <a:spcPct val="150000"/>
              </a:lnSpc>
            </a:pPr>
            <a:r>
              <a:rPr lang="it-IT" altLang="it-I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Attraverso l’apposita sezione del sito:</a:t>
            </a:r>
          </a:p>
          <a:p>
            <a:pPr algn="just">
              <a:lnSpc>
                <a:spcPct val="150000"/>
              </a:lnSpc>
              <a:spcBef>
                <a:spcPts val="825"/>
              </a:spcBef>
            </a:pPr>
            <a:endParaRPr lang="it-IT" altLang="it-IT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825"/>
              </a:spcBef>
            </a:pPr>
            <a:endParaRPr lang="it-IT" altLang="it-IT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825"/>
              </a:spcBef>
            </a:pPr>
            <a:r>
              <a:rPr lang="it-IT" altLang="it-IT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 possibile richiedere l’abbonamento:</a:t>
            </a:r>
          </a:p>
          <a:p>
            <a:pPr algn="just">
              <a:lnSpc>
                <a:spcPct val="150000"/>
              </a:lnSpc>
              <a:spcBef>
                <a:spcPts val="825"/>
              </a:spcBef>
            </a:pPr>
            <a:endParaRPr lang="it-IT" altLang="it-IT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457200" y="3135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ABBONAMENTI GRATUTI STUDENTI</a:t>
            </a:r>
          </a:p>
        </p:txBody>
      </p:sp>
      <p:pic>
        <p:nvPicPr>
          <p:cNvPr id="80900" name="Picture 3" descr="Z:\CONSORZIO\Tariffe\2016\Studenti Regione\conferenza De Luca\conferenza stampa studenti\ICONA I'M UNIC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248697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90225"/>
            <a:ext cx="2595020" cy="163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6646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192088" y="968375"/>
            <a:ext cx="8785225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825"/>
              </a:spcBef>
            </a:pP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presenza di un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Gestore centralizzato 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tariffazione ha consentito alla Regione Campania l’attivazione di un’iniziativa mai sperimentata in un intero ambito regionale.</a:t>
            </a:r>
          </a:p>
          <a:p>
            <a:pPr algn="just">
              <a:lnSpc>
                <a:spcPct val="150000"/>
              </a:lnSpc>
              <a:spcBef>
                <a:spcPts val="825"/>
              </a:spcBef>
            </a:pP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NUMERI PIU’ SIGNIFICATIVI DEL 2016/2017: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Avvio dei lavori tra Regione, UnicoCampania, Aziende e Associazioni: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maggio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Definizione Protocollo d’Intesa: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luglio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Attivazione procedura on-line: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luglio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Abbonamenti emessi: oltre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89.000</a:t>
            </a:r>
          </a:p>
          <a:p>
            <a:pPr algn="just">
              <a:lnSpc>
                <a:spcPct val="150000"/>
              </a:lnSpc>
            </a:pP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Aziende coinvolte: </a:t>
            </a:r>
            <a:r>
              <a:rPr lang="it-IT" alt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aziende di TPL e 5 Compagnie di Navigazione</a:t>
            </a:r>
            <a:endParaRPr lang="it-IT" alt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Risorse erogate dall’Ente Regionale: oltre </a:t>
            </a:r>
            <a:r>
              <a:rPr lang="it-IT" alt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milioni</a:t>
            </a: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457200" y="3135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ABBONAMENTI GRATUTI STUDENTI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24416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192088" y="1146175"/>
            <a:ext cx="87852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825"/>
              </a:spcBef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Anche nell’A.S. 2017/2018, dopo il primo anno di sperimentazione, la Regione Campania ha confermato l’iniziativa.</a:t>
            </a:r>
          </a:p>
          <a:p>
            <a:pPr algn="just">
              <a:lnSpc>
                <a:spcPct val="150000"/>
              </a:lnSpc>
              <a:spcBef>
                <a:spcPts val="825"/>
              </a:spcBef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Consorzio, analizzando le </a:t>
            </a:r>
            <a:r>
              <a:rPr lang="it-IT" altLang="it-IT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it-IT" altLang="it-IT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 adeguato le procedure per far fronte al rinnovo «contemporaneo» degli abbonamenti, introducendo:</a:t>
            </a:r>
          </a:p>
          <a:p>
            <a:pPr marL="342900" indent="-342900" algn="just">
              <a:lnSpc>
                <a:spcPct val="15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Gestione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documentale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on-line;</a:t>
            </a:r>
          </a:p>
          <a:p>
            <a:pPr marL="342900" indent="-342900" algn="just">
              <a:lnSpc>
                <a:spcPct val="15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gestionale pratica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approvazione;</a:t>
            </a:r>
          </a:p>
          <a:p>
            <a:pPr marL="342900" indent="-342900" algn="just">
              <a:lnSpc>
                <a:spcPct val="15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Pagamenti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elettronici tracciati;</a:t>
            </a:r>
          </a:p>
          <a:p>
            <a:pPr marL="342900" indent="-342900" algn="just">
              <a:lnSpc>
                <a:spcPct val="15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Ricarica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delle card emesse tramite </a:t>
            </a:r>
            <a:r>
              <a:rPr lang="it-IT" altLang="it-IT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it-IT" altLang="it-IT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Potenziamento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canali di comunicazione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457200" y="3135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ABBONAMENTI GRATUTI STUDENTI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21070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825"/>
              </a:spcBef>
              <a:defRPr/>
            </a:pPr>
            <a:r>
              <a:rPr lang="it-IT" alt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«PRIMI NUMERI» DEL 2017/2018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Attivazione procedura on-line: </a:t>
            </a:r>
            <a:r>
              <a:rPr lang="it-IT" alt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luglio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Abbonamenti emessi al </a:t>
            </a:r>
            <a:r>
              <a:rPr lang="it-IT" alt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novembre</a:t>
            </a: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99.000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cui </a:t>
            </a:r>
            <a:r>
              <a:rPr lang="it-IT" alt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65.000 rinnovi </a:t>
            </a: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alt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34.000 nuove </a:t>
            </a:r>
            <a:r>
              <a:rPr lang="it-IT" alt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emissioni.</a:t>
            </a:r>
            <a:endParaRPr lang="it-IT" altLang="it-IT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3135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ABBONAMENTI GRATUTI STUDENTI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49687"/>
          <a:stretch/>
        </p:blipFill>
        <p:spPr>
          <a:xfrm>
            <a:off x="3058539" y="3931781"/>
            <a:ext cx="2981202" cy="1837341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11388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192505" y="969043"/>
            <a:ext cx="8785424" cy="4555093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200"/>
              </a:spcBef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merito alla Bigliettazione Elettronica, le principali iniziative previste a partire dall’anno 2018 saranno le seguenti: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Attivazione nuovo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di Vendita Regionale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nuova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Card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regionale anche per abbonamenti mensili;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Attivazione sistema di controllo card sia tramite 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lettura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 code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NFC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Sperimentazione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 di vendita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implementazione sul territorio regionale;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Progressiva introduzione del </a:t>
            </a:r>
            <a:r>
              <a:rPr lang="it-IT" altLang="it-IT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contemporaneo abbandono del magnetico;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Implementazione sistema di gestione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titoli dematerializzati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l’attivazione dei nuovi canali di pagamento;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Adeguamento </a:t>
            </a:r>
            <a:r>
              <a:rPr lang="it-IT" alt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 di validazione aziendali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tutti i nuovi titoli di viaggio: CDM2.0, </a:t>
            </a:r>
            <a:r>
              <a:rPr lang="it-IT" altLang="it-IT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Borsellino Elettronico</a:t>
            </a:r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QR </a:t>
            </a:r>
            <a:r>
              <a:rPr lang="it-IT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code, NFC ed EMV.</a:t>
            </a:r>
          </a:p>
        </p:txBody>
      </p:sp>
      <p:sp>
        <p:nvSpPr>
          <p:cNvPr id="84997" name="Text Box 2"/>
          <p:cNvSpPr txBox="1">
            <a:spLocks noChangeArrowheads="1"/>
          </p:cNvSpPr>
          <p:nvPr/>
        </p:nvSpPr>
        <p:spPr bwMode="auto">
          <a:xfrm>
            <a:off x="457200" y="313552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CONCLUSIONI: AGENDA 2018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800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54150"/>
            <a:ext cx="346868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2581275"/>
            <a:ext cx="32194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3921" r="2595" b="2736"/>
          <a:stretch/>
        </p:blipFill>
        <p:spPr>
          <a:xfrm>
            <a:off x="266700" y="1079500"/>
            <a:ext cx="5041900" cy="38989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55650" y="5392738"/>
            <a:ext cx="7632700" cy="469900"/>
          </a:xfrm>
          <a:prstGeom prst="roundRect">
            <a:avLst>
              <a:gd name="adj" fmla="val 16667"/>
            </a:avLst>
          </a:prstGeom>
          <a:ln>
            <a:round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800" b="1" dirty="0" smtClean="0">
                <a:solidFill>
                  <a:srgbClr val="0070C0"/>
                </a:solidFill>
                <a:latin typeface="Times New Roman" pitchFamily="18" charset="0"/>
                <a:ea typeface="+mn-ea"/>
              </a:rPr>
              <a:t>GRAZIE PER L’ATTENZIONE!!!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18592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lIns="91424" tIns="45712" rIns="91424" bIns="45712"/>
          <a:lstStyle/>
          <a:p>
            <a:pPr eaLnBrk="1" hangingPunct="1">
              <a:defRPr/>
            </a:pPr>
            <a:r>
              <a:rPr lang="it-IT" altLang="it-IT" sz="30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IL KNOW-HOW DEL CONSORZIO</a:t>
            </a:r>
            <a:endParaRPr lang="it-IT" altLang="it-IT" sz="3000" kern="12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6080" y="1177702"/>
            <a:ext cx="8351838" cy="34163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Negli anni, il Consorzio, gestendo un sistema unico e innovativo nel panorama </a:t>
            </a:r>
            <a:r>
              <a:rPr lang="it-IT" altLang="it-IT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nazionale, </a:t>
            </a: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ha sviluppato internamente </a:t>
            </a:r>
            <a:r>
              <a:rPr lang="it-IT" altLang="it-IT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competenze e metodologie</a:t>
            </a: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attuate direttamente sul Sistema di Integrazione Tariffaria: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it-IT" altLang="it-IT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Ripartizione dei Ricavi </a:t>
            </a: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da bigliettazione tra le Aziende – Clearing;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it-IT" altLang="it-IT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Analisi statistiche </a:t>
            </a: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del </a:t>
            </a:r>
            <a:r>
              <a:rPr lang="it-IT" altLang="it-IT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Sistema Tariffario Integrato </a:t>
            </a: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propedeutiche alla ripartizione;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Adozione delle </a:t>
            </a:r>
            <a:r>
              <a:rPr lang="it-IT" altLang="it-IT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Tecnologie innovative </a:t>
            </a: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di bigliettazione elettronica;</a:t>
            </a:r>
          </a:p>
          <a:p>
            <a:pPr marL="457200" indent="-457200" algn="just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Coordinamento dell’attività di </a:t>
            </a:r>
            <a:r>
              <a:rPr lang="it-IT" altLang="it-IT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verifica dei titoli </a:t>
            </a: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di viaggio.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4392612" y="4754956"/>
            <a:ext cx="358775" cy="50323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1480" y="5421351"/>
            <a:ext cx="8372475" cy="4308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defRPr/>
            </a:pP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Le </a:t>
            </a:r>
            <a:r>
              <a:rPr lang="it-IT" altLang="it-IT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Consorziate </a:t>
            </a:r>
            <a:r>
              <a:rPr lang="it-IT" altLang="it-IT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hanno acquisito nuove competenze nell’ambito del Consorzio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75993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 bwMode="auto">
          <a:xfrm>
            <a:off x="1120140" y="1041039"/>
            <a:ext cx="6480810" cy="4839695"/>
          </a:xfrm>
          <a:prstGeom prst="ellipse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595313"/>
          </a:xfrm>
        </p:spPr>
        <p:txBody>
          <a:bodyPr lIns="91424" tIns="45712" rIns="91424" bIns="45712"/>
          <a:lstStyle/>
          <a:p>
            <a:pPr eaLnBrk="1" hangingPunct="1">
              <a:defRPr/>
            </a:pPr>
            <a:r>
              <a:rPr lang="it-IT" altLang="it-IT" sz="30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IL CONSORZIO UNICOCAMPANIA OGGI</a:t>
            </a:r>
            <a:endParaRPr lang="it-IT" altLang="it-IT" sz="3000" kern="1200" dirty="0">
              <a:solidFill>
                <a:srgbClr val="0070C0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30806"/>
            <a:ext cx="2633342" cy="82563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pic>
        <p:nvPicPr>
          <p:cNvPr id="1028" name="Picture 4" descr="A.IR. Autoservizi Irp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91" y="755651"/>
            <a:ext cx="2038350" cy="962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sitaliaCampa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0" y="4385310"/>
            <a:ext cx="3007302" cy="859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isultati immagini per ciav saler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83" y="5525238"/>
            <a:ext cx="3016766" cy="61099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pic>
        <p:nvPicPr>
          <p:cNvPr id="1042" name="Picture 18" descr="Risultati immagi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6" y="4168460"/>
            <a:ext cx="1905000" cy="876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1688468" y="5155153"/>
            <a:ext cx="2680335" cy="981076"/>
            <a:chOff x="5172393" y="3785514"/>
            <a:chExt cx="2680335" cy="981076"/>
          </a:xfrm>
          <a:solidFill>
            <a:srgbClr val="FFFFFF"/>
          </a:solidFill>
        </p:grpSpPr>
        <p:pic>
          <p:nvPicPr>
            <p:cNvPr id="1036" name="Picture 12" descr="Risultati immagini per cosaT salerno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99"/>
            <a:stretch/>
          </p:blipFill>
          <p:spPr bwMode="auto">
            <a:xfrm>
              <a:off x="5172393" y="3785514"/>
              <a:ext cx="1114108" cy="9810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xtLst/>
          </p:spPr>
        </p:pic>
        <p:pic>
          <p:nvPicPr>
            <p:cNvPr id="17" name="Picture 12" descr="Risultati immagini per cosaT salerno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8" r="36062"/>
            <a:stretch/>
          </p:blipFill>
          <p:spPr bwMode="auto">
            <a:xfrm>
              <a:off x="6286501" y="3785514"/>
              <a:ext cx="1566227" cy="9810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xtLst/>
          </p:spPr>
        </p:pic>
      </p:grpSp>
      <p:pic>
        <p:nvPicPr>
          <p:cNvPr id="1048" name="Picture 24" descr="head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36596" r="76496" b="35684"/>
          <a:stretch/>
        </p:blipFill>
        <p:spPr bwMode="auto">
          <a:xfrm>
            <a:off x="6124878" y="3147170"/>
            <a:ext cx="2631244" cy="905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isultati immagini per SITASU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7" b="21370"/>
          <a:stretch/>
        </p:blipFill>
        <p:spPr bwMode="auto">
          <a:xfrm>
            <a:off x="776672" y="1809228"/>
            <a:ext cx="1872633" cy="1036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tx1"/>
            </a:solidFill>
          </a:ln>
        </p:spPr>
      </p:pic>
      <p:pic>
        <p:nvPicPr>
          <p:cNvPr id="1032" name="Picture 8" descr="Risultati immagini per AN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22285"/>
          <a:stretch/>
        </p:blipFill>
        <p:spPr bwMode="auto">
          <a:xfrm>
            <a:off x="5845790" y="1952363"/>
            <a:ext cx="3170555" cy="96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isultati immagini per trenital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03" y="903232"/>
            <a:ext cx="2553423" cy="8185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pic>
        <p:nvPicPr>
          <p:cNvPr id="1052" name="Picture 28" descr="Risultati immagini per TAVOLA ROTOND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57" y="2555431"/>
            <a:ext cx="2379518" cy="16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811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6389"/>
            <a:ext cx="8228013" cy="553998"/>
          </a:xfrm>
        </p:spPr>
        <p:txBody>
          <a:bodyPr anchor="ctr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3000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IL RUOLO DEL CONSORZIO</a:t>
            </a:r>
          </a:p>
        </p:txBody>
      </p:sp>
      <p:sp>
        <p:nvSpPr>
          <p:cNvPr id="81923" name="Segnaposto contenuto 5"/>
          <p:cNvSpPr>
            <a:spLocks noGrp="1"/>
          </p:cNvSpPr>
          <p:nvPr>
            <p:ph sz="half" idx="1"/>
          </p:nvPr>
        </p:nvSpPr>
        <p:spPr bwMode="auto">
          <a:xfrm>
            <a:off x="320674" y="895350"/>
            <a:ext cx="8501063" cy="50596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Regione Campania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riconosciuto il Consorzio UnicoCampania quale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soggetto unitario per la gestione del nuovo sistema tariffario integrato regionale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quanto lo stesso,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dall’avvio della tariffazione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integrata,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gestisce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tutta la filiera della bigliettazione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(produzione, gestione della sicurezza anti falsificazione, distribuzione, vendita, incasso e riparto dei ricavi) ed ha, pertanto, maturato esperienza e conoscenza nel settore, oltre ad essere proprietario di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apparati tecnologici e software relativi alla gestione della tariffa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integrata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Aziende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obbligate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all’integrazione tariffaria - hanno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individuato il Consorzio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quale soggetto unitario che opera per le stesse per la gestione dell’integrazione tariffaria.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Aziende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consorziate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hanno delegato al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Consorzio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anche la gestione della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filiera della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bigliettazione aziendale.</a:t>
            </a:r>
            <a:endParaRPr lang="it-IT" alt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6966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325563"/>
            <a:ext cx="8229600" cy="1297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it-IT" altLang="it-IT" sz="2800" b="1" dirty="0" smtClean="0">
                <a:solidFill>
                  <a:srgbClr val="0070C0"/>
                </a:solidFill>
              </a:rPr>
              <a:t>L’ESPERIENZA DELLA </a:t>
            </a:r>
            <a:br>
              <a:rPr lang="it-IT" altLang="it-IT" sz="2800" b="1" dirty="0" smtClean="0">
                <a:solidFill>
                  <a:srgbClr val="0070C0"/>
                </a:solidFill>
              </a:rPr>
            </a:br>
            <a:r>
              <a:rPr lang="it-IT" altLang="it-IT" sz="2800" b="1" dirty="0" smtClean="0">
                <a:solidFill>
                  <a:srgbClr val="0070C0"/>
                </a:solidFill>
              </a:rPr>
              <a:t>BIGLIETTAZIONE ELETTRONICA</a:t>
            </a:r>
          </a:p>
        </p:txBody>
      </p:sp>
      <p:pic>
        <p:nvPicPr>
          <p:cNvPr id="79875" name="Picture 5" descr="C:\Users\ING_CA~1\AppData\Local\Temp\Rar$DR12.378\logo PNG\UNICOCAMPANIA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277870"/>
            <a:ext cx="3336925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1006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EA0000"/>
              </a:buClr>
              <a:buSzPct val="160000"/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EA0000"/>
              </a:buClr>
              <a:buSzPct val="160000"/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EA0000"/>
              </a:buClr>
              <a:buSzPct val="160000"/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EA0000"/>
              </a:buClr>
              <a:buSzPct val="160000"/>
              <a:defRPr sz="30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fld id="{1CCF1469-4216-44AA-AC92-F1B292D8257D}" type="slidenum">
              <a:rPr lang="it-IT" altLang="it-IT" sz="1200">
                <a:solidFill>
                  <a:srgbClr val="300030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7</a:t>
            </a:fld>
            <a:endParaRPr lang="it-IT" altLang="it-IT" sz="1200">
              <a:solidFill>
                <a:srgbClr val="300030"/>
              </a:solidFill>
              <a:latin typeface="Arial" panose="020B0604020202020204" pitchFamily="34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02920" y="217629"/>
            <a:ext cx="816943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2008-2017 IL SISTEMA UNICOCAMPANIA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357" name="Group 37"/>
          <p:cNvGrpSpPr>
            <a:grpSpLocks/>
          </p:cNvGrpSpPr>
          <p:nvPr/>
        </p:nvGrpSpPr>
        <p:grpSpPr bwMode="auto">
          <a:xfrm>
            <a:off x="308610" y="876971"/>
            <a:ext cx="8568690" cy="5867400"/>
            <a:chOff x="340" y="624"/>
            <a:chExt cx="5084" cy="3696"/>
          </a:xfrm>
        </p:grpSpPr>
        <p:grpSp>
          <p:nvGrpSpPr>
            <p:cNvPr id="29701" name="Group 3"/>
            <p:cNvGrpSpPr>
              <a:grpSpLocks/>
            </p:cNvGrpSpPr>
            <p:nvPr/>
          </p:nvGrpSpPr>
          <p:grpSpPr bwMode="auto">
            <a:xfrm>
              <a:off x="384" y="720"/>
              <a:ext cx="5040" cy="3600"/>
              <a:chOff x="340" y="636"/>
              <a:chExt cx="5154" cy="3684"/>
            </a:xfrm>
          </p:grpSpPr>
          <p:pic>
            <p:nvPicPr>
              <p:cNvPr id="29706" name="Picture 4" descr="Sistema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636"/>
                <a:ext cx="5154" cy="3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7" name="Picture 5" descr="pidion 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979"/>
                <a:ext cx="38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2" name="Oval 8"/>
            <p:cNvSpPr>
              <a:spLocks noChangeArrowheads="1"/>
            </p:cNvSpPr>
            <p:nvPr/>
          </p:nvSpPr>
          <p:spPr bwMode="auto">
            <a:xfrm>
              <a:off x="3792" y="624"/>
              <a:ext cx="817" cy="4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3" name="Oval 9"/>
            <p:cNvSpPr>
              <a:spLocks noChangeArrowheads="1"/>
            </p:cNvSpPr>
            <p:nvPr/>
          </p:nvSpPr>
          <p:spPr bwMode="auto">
            <a:xfrm>
              <a:off x="1202" y="2432"/>
              <a:ext cx="817" cy="4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4" name="Oval 10"/>
            <p:cNvSpPr>
              <a:spLocks noChangeArrowheads="1"/>
            </p:cNvSpPr>
            <p:nvPr/>
          </p:nvSpPr>
          <p:spPr bwMode="auto">
            <a:xfrm>
              <a:off x="340" y="2432"/>
              <a:ext cx="817" cy="4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Oval 11"/>
            <p:cNvSpPr>
              <a:spLocks noChangeArrowheads="1"/>
            </p:cNvSpPr>
            <p:nvPr/>
          </p:nvSpPr>
          <p:spPr bwMode="auto">
            <a:xfrm>
              <a:off x="4560" y="2448"/>
              <a:ext cx="817" cy="4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A0000"/>
                </a:buClr>
                <a:buSzPct val="16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19890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14730"/>
            <a:ext cx="85344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di bigliettazione UnicoCampania centralizza l’attività di vendita di TDV su supporto elettronico per </a:t>
            </a:r>
            <a:r>
              <a:rPr lang="it-IT" altLang="it-IT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l’intera Regione Campania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Enti Locali e le Aziende stesse possono contare su una struttura in grado di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centralizzare ed omogeneizzare sia la gestione tariffaria sia le iniziative innovative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gli attori intendono adottare.</a:t>
            </a:r>
          </a:p>
          <a:p>
            <a:pPr marL="179388"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una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realtà complessa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per:</a:t>
            </a:r>
          </a:p>
          <a:p>
            <a:pPr marL="522288" lvl="1" indent="-342900" algn="just" defTabSz="179388" eaLnBrk="1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Aziende partecipanti: 14</a:t>
            </a:r>
          </a:p>
          <a:p>
            <a:pPr marL="522288" lvl="1" indent="-342900" algn="just" defTabSz="179388" eaLnBrk="1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fornitori di sistemi di bigliettazione aziendali e validatrici di bordo/stazione</a:t>
            </a:r>
          </a:p>
          <a:p>
            <a:pPr marL="522288" lvl="1" indent="-342900" algn="just" defTabSz="179388" eaLnBrk="1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 aziendali sviluppati in periodi diversi nell’arco di 10 anni</a:t>
            </a:r>
          </a:p>
          <a:p>
            <a:pPr marL="179388"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principali criticità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incontrate sono legate ad un adeguamento tecnologico eterogeneo delle Aziende e ad un protocollo di comunicazione delle </a:t>
            </a:r>
            <a:r>
              <a:rPr lang="it-IT" altLang="it-I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card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legato ai primissimi progetti di bigliettazione </a:t>
            </a:r>
            <a:r>
              <a:rPr lang="it-IT" altLang="it-IT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contactless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Italia.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497330" y="309133"/>
            <a:ext cx="6172200" cy="6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ORIGINALITÀ E CRITICITÀ DEL SISTEMA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20047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14730"/>
            <a:ext cx="85344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criticità evidenziate costituiscono una barriera all’ingresso delle nuove tecnologie di bigliettazione, basate su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Carte </a:t>
            </a:r>
            <a:r>
              <a:rPr lang="it-IT" alt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Multiapplicazione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(HCE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QRCode) ed EMV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Regione Campania, con l’introduzione del sistema </a:t>
            </a:r>
            <a:r>
              <a:rPr lang="it-IT" altLang="it-I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ITSCampano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inizio 2018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adotta nuovamente un sistema tecnologicamente avanzato che prevede, oltre al sistema centrale regionale, il sistema di vendita con i relativi apparati, nonché i sistemi di validazione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aziendali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1588" algn="just" defTabSz="179388" eaLnBrk="1" hangingPunct="1">
              <a:spcBef>
                <a:spcPct val="60000"/>
              </a:spcBef>
              <a:buClr>
                <a:schemeClr val="accent2"/>
              </a:buClr>
              <a:buSzTx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consentirà, oltre alla </a:t>
            </a:r>
            <a:r>
              <a:rPr lang="it-IT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gestione centralizzata della vendita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anche di 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gestire in maniera </a:t>
            </a:r>
            <a:r>
              <a:rPr lang="it-IT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integrata, coordinata e centralizzata tutti gli apparati di validazione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presenti in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regione.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497330" y="309133"/>
            <a:ext cx="6172200" cy="6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0000"/>
              </a:buClr>
              <a:buSzPct val="16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NUOVO SISTEMA ITSCAMPANO</a:t>
            </a:r>
            <a:endParaRPr lang="it-IT" altLang="it-IT" sz="3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4F6698-06CA-46CA-9EAC-E3C527DC3B56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64893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i">
  <a:themeElements>
    <a:clrScheme name="Strat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Strati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trat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1445</Words>
  <Application>Microsoft Office PowerPoint</Application>
  <PresentationFormat>Presentazione su schermo (4:3)</PresentationFormat>
  <Paragraphs>152</Paragraphs>
  <Slides>25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Swis721 Blk BT</vt:lpstr>
      <vt:lpstr>Times New Roman</vt:lpstr>
      <vt:lpstr>Verdana</vt:lpstr>
      <vt:lpstr>Wingdings</vt:lpstr>
      <vt:lpstr>Strati</vt:lpstr>
      <vt:lpstr>L’esperienza della Bigliettazione Elettronica nella REGIONE CAMPANIA</vt:lpstr>
      <vt:lpstr>L’EVOLUZIONE DI UNICOCAMPANIA</vt:lpstr>
      <vt:lpstr>IL KNOW-HOW DEL CONSORZIO</vt:lpstr>
      <vt:lpstr>IL CONSORZIO UNICOCAMPANIA OGGI</vt:lpstr>
      <vt:lpstr>IL RUOLO DEL CONSORZIO</vt:lpstr>
      <vt:lpstr>L’ESPERIENZA DELLA  BIGLIETTAZIONE ELETTRONICA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NOVITA’ DAL 2016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CONSORZIO UNICOCAMPANIA  IL SISTEMA TARIFFARIO IN REGIONE CAMPANIA</dc:title>
  <dc:creator>Guido Cangiano</dc:creator>
  <cp:lastModifiedBy>Guido Cangiano</cp:lastModifiedBy>
  <cp:revision>91</cp:revision>
  <cp:lastPrinted>2017-11-28T10:04:22Z</cp:lastPrinted>
  <dcterms:created xsi:type="dcterms:W3CDTF">2017-04-03T14:26:10Z</dcterms:created>
  <dcterms:modified xsi:type="dcterms:W3CDTF">2017-11-28T10:55:33Z</dcterms:modified>
</cp:coreProperties>
</file>